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1" r:id="rId10"/>
    <p:sldId id="266" r:id="rId11"/>
    <p:sldId id="265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  <p:sldId id="281" r:id="rId23"/>
    <p:sldId id="278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9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8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8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6E9E7-5050-EC45-9CE9-E99528778CB9}" type="datetimeFigureOut">
              <a:rPr lang="en-US" smtClean="0"/>
              <a:t>08/11/10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1DBE-43CD-C747-9546-C111D78764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700" y="0"/>
            <a:ext cx="476859" cy="1746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12046" y="5573614"/>
            <a:ext cx="1431954" cy="128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12700" y="6419956"/>
            <a:ext cx="925446" cy="4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gif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PHP </a:t>
            </a:r>
            <a:r>
              <a:rPr lang="en-US" dirty="0" smtClean="0"/>
              <a:t>Forum 2010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Social </a:t>
            </a:r>
            <a:r>
              <a:rPr lang="en-US" dirty="0" smtClean="0"/>
              <a:t>Gaming : </a:t>
            </a:r>
            <a:r>
              <a:rPr lang="en-US" dirty="0" err="1" smtClean="0"/>
              <a:t>Une</a:t>
            </a:r>
            <a:r>
              <a:rPr lang="en-US" dirty="0" smtClean="0"/>
              <a:t> histoire de </a:t>
            </a:r>
            <a:r>
              <a:rPr lang="en-US" dirty="0" err="1" smtClean="0"/>
              <a:t>scalabilité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2400" dirty="0" smtClean="0"/>
              <a:t>Laurent </a:t>
            </a:r>
            <a:r>
              <a:rPr lang="en-US" sz="2400" dirty="0" err="1" smtClean="0"/>
              <a:t>Letourmy</a:t>
            </a:r>
            <a:r>
              <a:rPr lang="en-US" sz="2400" dirty="0" smtClean="0"/>
              <a:t> </a:t>
            </a:r>
            <a:r>
              <a:rPr lang="en-US" sz="2400" dirty="0" smtClean="0"/>
              <a:t>–</a:t>
            </a:r>
            <a:r>
              <a:rPr lang="en-US" sz="2400" dirty="0" smtClean="0"/>
              <a:t> CTO</a:t>
            </a:r>
          </a:p>
          <a:p>
            <a:pPr marL="0" indent="0" algn="r">
              <a:buNone/>
            </a:pPr>
            <a:r>
              <a:rPr lang="en-US" sz="2400" dirty="0" err="1" smtClean="0"/>
              <a:t>Weka</a:t>
            </a:r>
            <a:r>
              <a:rPr lang="en-US" sz="2400" dirty="0" smtClean="0"/>
              <a:t> </a:t>
            </a:r>
            <a:r>
              <a:rPr lang="en-US" sz="2400" dirty="0" err="1" smtClean="0"/>
              <a:t>Entertainement</a:t>
            </a:r>
            <a:endParaRPr lang="en-US" sz="2400" dirty="0"/>
          </a:p>
        </p:txBody>
      </p:sp>
      <p:pic>
        <p:nvPicPr>
          <p:cNvPr id="5" name="Picture 4" descr="LogoWeka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38" y="373864"/>
            <a:ext cx="2354303" cy="15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abbi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31" y="508081"/>
            <a:ext cx="2983367" cy="783767"/>
          </a:xfrm>
          <a:prstGeom prst="rect">
            <a:avLst/>
          </a:prstGeom>
        </p:spPr>
      </p:pic>
      <p:pic>
        <p:nvPicPr>
          <p:cNvPr id="2" name="Picture 1" descr="Capture d’écran 2010-10-31 à 22.42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968"/>
            <a:ext cx="9144000" cy="38616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13058" y="1913968"/>
            <a:ext cx="4530942" cy="19110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6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Acte</a:t>
            </a:r>
            <a:r>
              <a:rPr lang="en-US" dirty="0" smtClean="0"/>
              <a:t> III :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QoS</a:t>
            </a:r>
            <a:r>
              <a:rPr lang="en-US" dirty="0" smtClean="0"/>
              <a:t>				</a:t>
            </a:r>
            <a:r>
              <a:rPr lang="en-US" dirty="0" err="1" smtClean="0"/>
              <a:t>Pimba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DevOP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Capture d’écran 2010-11-01 à 14.2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68" y="4251083"/>
            <a:ext cx="927100" cy="355600"/>
          </a:xfrm>
          <a:prstGeom prst="rect">
            <a:avLst/>
          </a:prstGeom>
        </p:spPr>
      </p:pic>
      <p:pic>
        <p:nvPicPr>
          <p:cNvPr id="5" name="Picture 4" descr="redi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53" y="4107175"/>
            <a:ext cx="1570116" cy="6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e d’écran 2010-11-01 à 14.3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700"/>
            <a:ext cx="9144000" cy="12400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8546" y="520245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Daily rollouts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2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Temps de </a:t>
            </a:r>
            <a:r>
              <a:rPr lang="en-US" sz="2400" dirty="0" err="1" smtClean="0"/>
              <a:t>génération</a:t>
            </a:r>
            <a:r>
              <a:rPr lang="en-US" sz="2400" dirty="0" smtClean="0"/>
              <a:t> </a:t>
            </a:r>
            <a:r>
              <a:rPr lang="en-US" sz="2400" dirty="0" err="1" smtClean="0"/>
              <a:t>moyen</a:t>
            </a:r>
            <a:r>
              <a:rPr lang="en-US" sz="2400" dirty="0" smtClean="0"/>
              <a:t> des pages</a:t>
            </a:r>
          </a:p>
          <a:p>
            <a:endParaRPr lang="en-US" sz="2400" dirty="0"/>
          </a:p>
          <a:p>
            <a:r>
              <a:rPr lang="en-US" sz="2400" dirty="0" err="1" smtClean="0"/>
              <a:t>Mesure</a:t>
            </a:r>
            <a:r>
              <a:rPr lang="en-US" sz="2400" dirty="0" smtClean="0"/>
              <a:t> </a:t>
            </a:r>
            <a:r>
              <a:rPr lang="en-US" sz="2400" dirty="0" err="1" smtClean="0"/>
              <a:t>sur</a:t>
            </a:r>
            <a:r>
              <a:rPr lang="en-US" sz="2400" dirty="0" smtClean="0"/>
              <a:t>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partie</a:t>
            </a:r>
            <a:r>
              <a:rPr lang="en-US" sz="2400" dirty="0" smtClean="0"/>
              <a:t>, </a:t>
            </a:r>
            <a:r>
              <a:rPr lang="en-US" sz="2400" dirty="0" err="1" smtClean="0"/>
              <a:t>puis</a:t>
            </a:r>
            <a:r>
              <a:rPr lang="en-US" sz="2400" dirty="0" smtClean="0"/>
              <a:t> </a:t>
            </a:r>
            <a:r>
              <a:rPr lang="en-US" sz="2400" dirty="0" err="1" smtClean="0"/>
              <a:t>l’ensemble</a:t>
            </a:r>
            <a:r>
              <a:rPr lang="en-US" sz="2400" dirty="0" smtClean="0"/>
              <a:t> du traffic</a:t>
            </a:r>
          </a:p>
          <a:p>
            <a:endParaRPr lang="en-US" sz="2400" dirty="0"/>
          </a:p>
          <a:p>
            <a:r>
              <a:rPr lang="en-US" sz="2400" dirty="0" err="1" smtClean="0"/>
              <a:t>Permet</a:t>
            </a:r>
            <a:r>
              <a:rPr lang="en-US" sz="2400" dirty="0" smtClean="0"/>
              <a:t> de </a:t>
            </a:r>
            <a:r>
              <a:rPr lang="en-US" sz="2400" dirty="0" err="1" smtClean="0"/>
              <a:t>suivre</a:t>
            </a:r>
            <a:r>
              <a:rPr lang="en-US" sz="2400" dirty="0" smtClean="0"/>
              <a:t> </a:t>
            </a:r>
            <a:r>
              <a:rPr lang="en-US" sz="2400" dirty="0" err="1" smtClean="0"/>
              <a:t>l’effet</a:t>
            </a:r>
            <a:r>
              <a:rPr lang="en-US" sz="2400" dirty="0" smtClean="0"/>
              <a:t> de </a:t>
            </a:r>
            <a:r>
              <a:rPr lang="en-US" sz="2400" dirty="0" err="1" smtClean="0"/>
              <a:t>chaque</a:t>
            </a:r>
            <a:r>
              <a:rPr lang="en-US" sz="2400" dirty="0" smtClean="0"/>
              <a:t> rollout et … des </a:t>
            </a:r>
            <a:r>
              <a:rPr lang="en-US" sz="2400" dirty="0" err="1" smtClean="0"/>
              <a:t>systèmes</a:t>
            </a:r>
            <a:r>
              <a:rPr lang="en-US" sz="2400" dirty="0" smtClean="0"/>
              <a:t> </a:t>
            </a:r>
            <a:r>
              <a:rPr lang="en-US" sz="2400" dirty="0" err="1" smtClean="0"/>
              <a:t>externes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430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QoS</a:t>
            </a:r>
            <a:endParaRPr lang="en-US" dirty="0"/>
          </a:p>
        </p:txBody>
      </p:sp>
      <p:pic>
        <p:nvPicPr>
          <p:cNvPr id="4" name="Content Placeholder 3" descr="Capture d’écran 2010-10-31 à 23.01.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>
            <a:fillRect/>
          </a:stretch>
        </p:blipFill>
        <p:spPr/>
      </p:pic>
      <p:sp>
        <p:nvSpPr>
          <p:cNvPr id="5" name="Donut 4"/>
          <p:cNvSpPr/>
          <p:nvPr/>
        </p:nvSpPr>
        <p:spPr>
          <a:xfrm>
            <a:off x="6949868" y="1600200"/>
            <a:ext cx="1070309" cy="1655195"/>
          </a:xfrm>
          <a:prstGeom prst="donut">
            <a:avLst>
              <a:gd name="adj" fmla="val 124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3310821" y="2154607"/>
            <a:ext cx="927600" cy="784790"/>
          </a:xfrm>
          <a:prstGeom prst="donut">
            <a:avLst>
              <a:gd name="adj" fmla="val 111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Capture d’écran 2010-11-08 à 23.22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93469"/>
            <a:ext cx="8254005" cy="2764531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3438099" y="4249073"/>
            <a:ext cx="1861078" cy="1877090"/>
          </a:xfrm>
          <a:prstGeom prst="donut">
            <a:avLst>
              <a:gd name="adj" fmla="val 71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2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Mesure</a:t>
            </a:r>
            <a:r>
              <a:rPr lang="en-US" sz="2400" dirty="0" smtClean="0"/>
              <a:t> de performance PHP temps </a:t>
            </a:r>
            <a:r>
              <a:rPr lang="en-US" sz="2400" dirty="0" err="1" smtClean="0"/>
              <a:t>réel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err="1" smtClean="0"/>
              <a:t>Objectif</a:t>
            </a:r>
            <a:endParaRPr lang="en-US" sz="2400" dirty="0" smtClean="0"/>
          </a:p>
          <a:p>
            <a:pPr lvl="1"/>
            <a:r>
              <a:rPr lang="en-US" sz="2400" dirty="0" err="1" smtClean="0"/>
              <a:t>Améliorer</a:t>
            </a:r>
            <a:r>
              <a:rPr lang="en-US" sz="2400" dirty="0" smtClean="0"/>
              <a:t> la </a:t>
            </a:r>
            <a:r>
              <a:rPr lang="en-US" sz="2400" dirty="0" err="1" smtClean="0"/>
              <a:t>QoS</a:t>
            </a:r>
            <a:endParaRPr lang="en-US" sz="2400" dirty="0" smtClean="0"/>
          </a:p>
          <a:p>
            <a:pPr lvl="1"/>
            <a:r>
              <a:rPr lang="en-US" sz="2400" dirty="0" err="1" smtClean="0"/>
              <a:t>Comprendre</a:t>
            </a:r>
            <a:r>
              <a:rPr lang="en-US" sz="2400" dirty="0" smtClean="0"/>
              <a:t> </a:t>
            </a:r>
            <a:r>
              <a:rPr lang="en-US" sz="2400" dirty="0" err="1" smtClean="0"/>
              <a:t>l’impact</a:t>
            </a:r>
            <a:r>
              <a:rPr lang="en-US" sz="2400" dirty="0" smtClean="0"/>
              <a:t> des </a:t>
            </a:r>
            <a:r>
              <a:rPr lang="en-US" sz="2400" dirty="0" err="1" smtClean="0"/>
              <a:t>ressources</a:t>
            </a:r>
            <a:r>
              <a:rPr lang="en-US" sz="2400" dirty="0" smtClean="0"/>
              <a:t> </a:t>
            </a:r>
            <a:r>
              <a:rPr lang="en-US" sz="2400" dirty="0" err="1" smtClean="0"/>
              <a:t>externes</a:t>
            </a:r>
            <a:r>
              <a:rPr lang="en-US" sz="2400" dirty="0" smtClean="0"/>
              <a:t> </a:t>
            </a:r>
          </a:p>
          <a:p>
            <a:pPr lvl="2"/>
            <a:r>
              <a:rPr lang="en-US" dirty="0" smtClean="0"/>
              <a:t>Facebook</a:t>
            </a:r>
          </a:p>
          <a:p>
            <a:pPr lvl="2"/>
            <a:r>
              <a:rPr lang="en-US" dirty="0" smtClean="0"/>
              <a:t>MySQL</a:t>
            </a:r>
          </a:p>
          <a:p>
            <a:pPr lvl="2"/>
            <a:r>
              <a:rPr lang="en-US" dirty="0" err="1" smtClean="0"/>
              <a:t>MemCached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457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Pinba</a:t>
            </a:r>
            <a:endParaRPr lang="en-US" dirty="0"/>
          </a:p>
        </p:txBody>
      </p:sp>
      <p:pic>
        <p:nvPicPr>
          <p:cNvPr id="4" name="Content Placeholder 3" descr="Capture d’écran 2010-10-31 à 23.09.2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 b="1168"/>
          <a:stretch/>
        </p:blipFill>
        <p:spPr>
          <a:xfrm>
            <a:off x="798894" y="1343797"/>
            <a:ext cx="7497653" cy="2276817"/>
          </a:xfrm>
        </p:spPr>
      </p:pic>
      <p:sp>
        <p:nvSpPr>
          <p:cNvPr id="6" name="Donut 5"/>
          <p:cNvSpPr/>
          <p:nvPr/>
        </p:nvSpPr>
        <p:spPr>
          <a:xfrm>
            <a:off x="3986888" y="1343798"/>
            <a:ext cx="1210833" cy="1314485"/>
          </a:xfrm>
          <a:prstGeom prst="donut">
            <a:avLst>
              <a:gd name="adj" fmla="val 100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Capture d’écran 2010-11-08 à 23.38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4" y="3732094"/>
            <a:ext cx="7421403" cy="26517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0052" y="5545720"/>
            <a:ext cx="1430630" cy="7319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i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12" y="356044"/>
            <a:ext cx="2632822" cy="10126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Storage Key-Value (</a:t>
            </a:r>
            <a:r>
              <a:rPr lang="en-US" sz="2400" dirty="0" err="1" smtClean="0"/>
              <a:t>NoSQL</a:t>
            </a:r>
            <a:r>
              <a:rPr lang="en-US" sz="2400" dirty="0" smtClean="0"/>
              <a:t>) </a:t>
            </a:r>
            <a:r>
              <a:rPr lang="en-US" sz="2400" dirty="0" err="1" smtClean="0"/>
              <a:t>avancé</a:t>
            </a:r>
            <a:endParaRPr lang="en-US" sz="2400" dirty="0" smtClean="0"/>
          </a:p>
          <a:p>
            <a:r>
              <a:rPr lang="en-US" sz="2400" dirty="0" err="1" smtClean="0"/>
              <a:t>Données</a:t>
            </a:r>
            <a:r>
              <a:rPr lang="en-US" sz="2400" dirty="0" smtClean="0"/>
              <a:t> </a:t>
            </a:r>
            <a:r>
              <a:rPr lang="en-US" sz="2400" dirty="0" err="1" smtClean="0"/>
              <a:t>persistentes</a:t>
            </a:r>
            <a:endParaRPr lang="en-US" sz="2400" dirty="0" smtClean="0"/>
          </a:p>
          <a:p>
            <a:r>
              <a:rPr lang="en-US" sz="2400" dirty="0" smtClean="0"/>
              <a:t>Types </a:t>
            </a:r>
            <a:r>
              <a:rPr lang="en-US" sz="2400" dirty="0" err="1" smtClean="0"/>
              <a:t>scalaires</a:t>
            </a:r>
            <a:r>
              <a:rPr lang="en-US" sz="2400" dirty="0" smtClean="0"/>
              <a:t>, </a:t>
            </a:r>
            <a:r>
              <a:rPr lang="en-US" sz="2400" dirty="0" err="1" smtClean="0"/>
              <a:t>listes</a:t>
            </a:r>
            <a:r>
              <a:rPr lang="en-US" sz="2400" dirty="0" smtClean="0"/>
              <a:t>, ensemble</a:t>
            </a:r>
          </a:p>
          <a:p>
            <a:r>
              <a:rPr lang="en-US" sz="2400" dirty="0" err="1" smtClean="0"/>
              <a:t>Choisi</a:t>
            </a:r>
            <a:r>
              <a:rPr lang="en-US" sz="2400" dirty="0" smtClean="0"/>
              <a:t> pour </a:t>
            </a:r>
            <a:r>
              <a:rPr lang="en-US" sz="2400" dirty="0" err="1" smtClean="0"/>
              <a:t>sa</a:t>
            </a:r>
            <a:r>
              <a:rPr lang="en-US" sz="2400" dirty="0" smtClean="0"/>
              <a:t> puissance </a:t>
            </a:r>
            <a:r>
              <a:rPr lang="en-US" sz="2400" dirty="0" err="1" smtClean="0"/>
              <a:t>fonctionnelle</a:t>
            </a:r>
            <a:r>
              <a:rPr lang="en-US" sz="2400" dirty="0" smtClean="0"/>
              <a:t> et </a:t>
            </a:r>
            <a:r>
              <a:rPr lang="en-US" sz="2400" dirty="0" err="1" smtClean="0"/>
              <a:t>ses</a:t>
            </a:r>
            <a:r>
              <a:rPr lang="en-US" sz="2400" dirty="0" smtClean="0"/>
              <a:t> performances (&gt;100k ops/second)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Supporté</a:t>
            </a:r>
            <a:r>
              <a:rPr lang="en-US" sz="2400" dirty="0" smtClean="0"/>
              <a:t> par </a:t>
            </a:r>
            <a:endParaRPr lang="en-US" sz="2400" dirty="0"/>
          </a:p>
        </p:txBody>
      </p:sp>
      <p:pic>
        <p:nvPicPr>
          <p:cNvPr id="8" name="Picture 7" descr="vmw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23" y="5006089"/>
            <a:ext cx="3371135" cy="5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 smtClean="0"/>
              <a:t>Implémentation</a:t>
            </a:r>
            <a:endParaRPr lang="en-US" sz="2400" dirty="0" smtClean="0"/>
          </a:p>
          <a:p>
            <a:pPr lvl="1"/>
            <a:r>
              <a:rPr lang="en-US" sz="2400" dirty="0" smtClean="0"/>
              <a:t>Pour animation marketing </a:t>
            </a:r>
            <a:r>
              <a:rPr lang="en-US" sz="2400" dirty="0" err="1" smtClean="0"/>
              <a:t>à</a:t>
            </a:r>
            <a:r>
              <a:rPr lang="en-US" sz="2400" dirty="0" smtClean="0"/>
              <a:t> fort volume</a:t>
            </a:r>
          </a:p>
          <a:p>
            <a:pPr lvl="1"/>
            <a:r>
              <a:rPr lang="en-US" sz="2400" dirty="0" smtClean="0"/>
              <a:t>Auto-</a:t>
            </a:r>
            <a:r>
              <a:rPr lang="en-US" sz="2400" dirty="0" err="1" smtClean="0"/>
              <a:t>Sharding</a:t>
            </a:r>
            <a:endParaRPr lang="en-US" sz="2400" dirty="0" smtClean="0"/>
          </a:p>
          <a:p>
            <a:pPr lvl="1"/>
            <a:r>
              <a:rPr lang="en-US" sz="2400" dirty="0" smtClean="0"/>
              <a:t>Fail-Over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err="1" smtClean="0"/>
              <a:t>Supporte</a:t>
            </a:r>
            <a:r>
              <a:rPr lang="en-US" sz="2400" dirty="0" smtClean="0"/>
              <a:t> </a:t>
            </a:r>
            <a:r>
              <a:rPr lang="en-US" sz="2400" dirty="0" err="1" smtClean="0"/>
              <a:t>phpRedis</a:t>
            </a:r>
            <a:r>
              <a:rPr lang="en-US" sz="2400" dirty="0" smtClean="0"/>
              <a:t> et lib socket native</a:t>
            </a:r>
          </a:p>
          <a:p>
            <a:pPr lvl="1"/>
            <a:r>
              <a:rPr lang="en-US" sz="2400" dirty="0" err="1" smtClean="0"/>
              <a:t>Différentes</a:t>
            </a:r>
            <a:r>
              <a:rPr lang="en-US" sz="2400" dirty="0" smtClean="0"/>
              <a:t> </a:t>
            </a:r>
            <a:r>
              <a:rPr lang="en-US" sz="2400" dirty="0" err="1" smtClean="0"/>
              <a:t>stratégies</a:t>
            </a:r>
            <a:r>
              <a:rPr lang="en-US" sz="2400" dirty="0" smtClean="0"/>
              <a:t> de distribution (consistent, modulo, pseudo-</a:t>
            </a:r>
            <a:r>
              <a:rPr lang="en-US" sz="2400" dirty="0" err="1" smtClean="0"/>
              <a:t>réplication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</a:t>
            </a:r>
            <a:r>
              <a:rPr lang="en-US" sz="2400" dirty="0" smtClean="0"/>
              <a:t>bstraction storage KV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Auto-scaling en </a:t>
            </a:r>
            <a:r>
              <a:rPr lang="en-US" sz="2400" dirty="0" err="1" smtClean="0"/>
              <a:t>prévision</a:t>
            </a:r>
            <a:endParaRPr lang="en-US" sz="2400" dirty="0"/>
          </a:p>
        </p:txBody>
      </p:sp>
      <p:pic>
        <p:nvPicPr>
          <p:cNvPr id="4" name="Picture 3" descr="redi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12" y="356044"/>
            <a:ext cx="2632822" cy="10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2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 descr="Capture d’écran 2010-10-18 à 09.55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11" y="4247344"/>
            <a:ext cx="5395225" cy="1660069"/>
          </a:xfrm>
          <a:prstGeom prst="rect">
            <a:avLst/>
          </a:prstGeom>
        </p:spPr>
      </p:pic>
      <p:pic>
        <p:nvPicPr>
          <p:cNvPr id="5" name="Image 3" descr="Ecran COURSE_8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0" y="1299494"/>
            <a:ext cx="2475268" cy="2475268"/>
          </a:xfrm>
          <a:prstGeom prst="rect">
            <a:avLst/>
          </a:prstGeom>
        </p:spPr>
      </p:pic>
      <p:pic>
        <p:nvPicPr>
          <p:cNvPr id="6" name="Image 8" descr="Ecran_TRANSAT_88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610" y="1299494"/>
            <a:ext cx="2475268" cy="2475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3911" y="6165502"/>
            <a:ext cx="5584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 17 </a:t>
            </a:r>
            <a:r>
              <a:rPr lang="en-US" sz="2400" dirty="0" err="1" smtClean="0"/>
              <a:t>à</a:t>
            </a:r>
            <a:r>
              <a:rPr lang="en-US" sz="2400" dirty="0" smtClean="0"/>
              <a:t> 35M de pages </a:t>
            </a:r>
            <a:r>
              <a:rPr lang="en-US" sz="2400" dirty="0" err="1" smtClean="0"/>
              <a:t>vues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la </a:t>
            </a:r>
            <a:r>
              <a:rPr lang="en-US" sz="2400" dirty="0" err="1" smtClean="0"/>
              <a:t>journée</a:t>
            </a:r>
            <a:endParaRPr lang="en-US" sz="2400" dirty="0"/>
          </a:p>
        </p:txBody>
      </p:sp>
      <p:sp>
        <p:nvSpPr>
          <p:cNvPr id="8" name="Donut 7"/>
          <p:cNvSpPr/>
          <p:nvPr/>
        </p:nvSpPr>
        <p:spPr>
          <a:xfrm>
            <a:off x="6674345" y="4247344"/>
            <a:ext cx="873697" cy="1423659"/>
          </a:xfrm>
          <a:prstGeom prst="donut">
            <a:avLst>
              <a:gd name="adj" fmla="val 94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1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Qui </a:t>
            </a:r>
            <a:r>
              <a:rPr lang="en-US" sz="2400" dirty="0" err="1" smtClean="0"/>
              <a:t>sommes</a:t>
            </a:r>
            <a:r>
              <a:rPr lang="en-US" sz="2400" dirty="0"/>
              <a:t>-</a:t>
            </a:r>
            <a:r>
              <a:rPr lang="en-US" sz="2400" dirty="0" smtClean="0"/>
              <a:t>nous ?</a:t>
            </a:r>
          </a:p>
          <a:p>
            <a:endParaRPr lang="en-US" sz="2400" dirty="0" smtClean="0"/>
          </a:p>
          <a:p>
            <a:r>
              <a:rPr lang="en-US" sz="2400" dirty="0" smtClean="0"/>
              <a:t>Les </a:t>
            </a:r>
            <a:r>
              <a:rPr lang="en-US" sz="2400" dirty="0" err="1" smtClean="0"/>
              <a:t>prémices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l’histoire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Construction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plate-</a:t>
            </a:r>
            <a:r>
              <a:rPr lang="en-US" sz="2400" dirty="0" err="1" smtClean="0"/>
              <a:t>forme</a:t>
            </a:r>
            <a:r>
              <a:rPr lang="en-US" sz="2400" dirty="0" smtClean="0"/>
              <a:t> en 3 </a:t>
            </a:r>
            <a:r>
              <a:rPr lang="en-US" sz="2400" dirty="0" err="1" smtClean="0"/>
              <a:t>actes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DevOp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Résumé</a:t>
            </a:r>
          </a:p>
        </p:txBody>
      </p:sp>
    </p:spTree>
    <p:extLst>
      <p:ext uri="{BB962C8B-B14F-4D97-AF65-F5344CB8AC3E}">
        <p14:creationId xmlns:p14="http://schemas.microsoft.com/office/powerpoint/2010/main" val="25191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</a:t>
            </a:r>
            <a:endParaRPr lang="en-US" dirty="0"/>
          </a:p>
        </p:txBody>
      </p:sp>
      <p:pic>
        <p:nvPicPr>
          <p:cNvPr id="4" name="Picture 3" descr="devop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33" y="1417638"/>
            <a:ext cx="6692802" cy="50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chiffres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Architecture Full Cloud</a:t>
            </a:r>
          </a:p>
          <a:p>
            <a:pPr lvl="1"/>
            <a:r>
              <a:rPr lang="en-US" dirty="0" smtClean="0"/>
              <a:t>20M pages </a:t>
            </a:r>
            <a:r>
              <a:rPr lang="en-US" dirty="0" err="1" smtClean="0"/>
              <a:t>vues</a:t>
            </a:r>
            <a:r>
              <a:rPr lang="en-US" dirty="0" smtClean="0"/>
              <a:t>/jour (Pic </a:t>
            </a:r>
            <a:r>
              <a:rPr lang="en-US" dirty="0" err="1" smtClean="0"/>
              <a:t>à</a:t>
            </a:r>
            <a:r>
              <a:rPr lang="en-US" dirty="0" smtClean="0"/>
              <a:t> 35M)</a:t>
            </a:r>
          </a:p>
          <a:p>
            <a:pPr lvl="1"/>
            <a:r>
              <a:rPr lang="en-US" dirty="0" smtClean="0"/>
              <a:t>+600.000 </a:t>
            </a:r>
            <a:r>
              <a:rPr lang="en-US" dirty="0" smtClean="0"/>
              <a:t>VU </a:t>
            </a:r>
            <a:r>
              <a:rPr lang="en-US" dirty="0" err="1" smtClean="0"/>
              <a:t>quotidiens</a:t>
            </a:r>
            <a:endParaRPr lang="en-US" dirty="0" smtClean="0"/>
          </a:p>
          <a:p>
            <a:pPr lvl="1"/>
            <a:r>
              <a:rPr lang="en-US" dirty="0" smtClean="0"/>
              <a:t>PCU </a:t>
            </a:r>
            <a:r>
              <a:rPr lang="en-US" dirty="0" err="1" smtClean="0"/>
              <a:t>à</a:t>
            </a:r>
            <a:r>
              <a:rPr lang="en-US" dirty="0" smtClean="0"/>
              <a:t> 130.000 sessions web</a:t>
            </a:r>
          </a:p>
          <a:p>
            <a:pPr lvl="1"/>
            <a:r>
              <a:rPr lang="en-US" dirty="0" smtClean="0"/>
              <a:t>Pic </a:t>
            </a:r>
            <a:r>
              <a:rPr lang="en-US" dirty="0" err="1" smtClean="0"/>
              <a:t>à</a:t>
            </a:r>
            <a:r>
              <a:rPr lang="en-US" dirty="0" smtClean="0"/>
              <a:t> 180M de points cools / </a:t>
            </a:r>
            <a:r>
              <a:rPr lang="en-US" dirty="0" smtClean="0"/>
              <a:t>jour (</a:t>
            </a:r>
            <a:endParaRPr lang="en-US" dirty="0" smtClean="0"/>
          </a:p>
          <a:p>
            <a:pPr lvl="1"/>
            <a:r>
              <a:rPr lang="en-US" dirty="0" smtClean="0"/>
              <a:t>10M de </a:t>
            </a:r>
            <a:r>
              <a:rPr lang="en-US" dirty="0" err="1" smtClean="0"/>
              <a:t>joueurs</a:t>
            </a:r>
            <a:r>
              <a:rPr lang="en-US" dirty="0" smtClean="0"/>
              <a:t> en 24 </a:t>
            </a:r>
            <a:r>
              <a:rPr lang="en-US" dirty="0" err="1" smtClean="0"/>
              <a:t>mois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Si </a:t>
            </a:r>
            <a:r>
              <a:rPr lang="en-US" dirty="0" err="1" smtClean="0"/>
              <a:t>IsCool</a:t>
            </a:r>
            <a:r>
              <a:rPr lang="en-US" dirty="0" smtClean="0"/>
              <a:t> </a:t>
            </a:r>
            <a:r>
              <a:rPr lang="en-US" dirty="0" err="1" smtClean="0"/>
              <a:t>était</a:t>
            </a:r>
            <a:r>
              <a:rPr lang="en-US" dirty="0" smtClean="0"/>
              <a:t> un site web :</a:t>
            </a:r>
          </a:p>
          <a:p>
            <a:pPr lvl="1"/>
            <a:r>
              <a:rPr lang="en-US" dirty="0" smtClean="0"/>
              <a:t>1er site de </a:t>
            </a:r>
            <a:r>
              <a:rPr lang="en-US" dirty="0" err="1" smtClean="0"/>
              <a:t>jeu</a:t>
            </a:r>
            <a:r>
              <a:rPr lang="en-US" dirty="0" smtClean="0"/>
              <a:t> en France</a:t>
            </a:r>
          </a:p>
          <a:p>
            <a:pPr lvl="1"/>
            <a:r>
              <a:rPr lang="en-US" dirty="0" smtClean="0"/>
              <a:t>5è site </a:t>
            </a:r>
            <a:r>
              <a:rPr lang="en-US" dirty="0" err="1" smtClean="0"/>
              <a:t>français</a:t>
            </a:r>
            <a:r>
              <a:rPr lang="en-US" dirty="0" smtClean="0"/>
              <a:t> en pages </a:t>
            </a:r>
            <a:r>
              <a:rPr lang="en-US" dirty="0" err="1" smtClean="0"/>
              <a:t>vues</a:t>
            </a:r>
            <a:r>
              <a:rPr lang="en-US" dirty="0" smtClean="0"/>
              <a:t> (</a:t>
            </a:r>
            <a:r>
              <a:rPr lang="en-US" dirty="0" err="1" smtClean="0"/>
              <a:t>src</a:t>
            </a:r>
            <a:r>
              <a:rPr lang="en-US" dirty="0" smtClean="0"/>
              <a:t>: Google)</a:t>
            </a:r>
          </a:p>
        </p:txBody>
      </p:sp>
      <p:sp>
        <p:nvSpPr>
          <p:cNvPr id="4" name="Frame 3"/>
          <p:cNvSpPr/>
          <p:nvPr/>
        </p:nvSpPr>
        <p:spPr>
          <a:xfrm>
            <a:off x="191961" y="1417638"/>
            <a:ext cx="8771152" cy="5183764"/>
          </a:xfrm>
          <a:prstGeom prst="frame">
            <a:avLst>
              <a:gd name="adj1" fmla="val 28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4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conseils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Code &lt;-&gt; Scale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Ne </a:t>
            </a:r>
            <a:r>
              <a:rPr lang="en-US" dirty="0" err="1" smtClean="0"/>
              <a:t>croyez</a:t>
            </a:r>
            <a:r>
              <a:rPr lang="en-US" dirty="0" smtClean="0"/>
              <a:t> </a:t>
            </a:r>
            <a:r>
              <a:rPr lang="en-US" dirty="0" err="1" smtClean="0"/>
              <a:t>personne</a:t>
            </a:r>
            <a:r>
              <a:rPr lang="en-US" dirty="0" smtClean="0"/>
              <a:t>, </a:t>
            </a:r>
            <a:r>
              <a:rPr lang="en-US" dirty="0" err="1" smtClean="0"/>
              <a:t>testez</a:t>
            </a:r>
            <a:r>
              <a:rPr lang="en-US" dirty="0" smtClean="0"/>
              <a:t> par </a:t>
            </a:r>
            <a:r>
              <a:rPr lang="en-US" dirty="0" err="1" smtClean="0"/>
              <a:t>vous</a:t>
            </a:r>
            <a:r>
              <a:rPr lang="en-US" dirty="0" err="1"/>
              <a:t>-</a:t>
            </a:r>
            <a:r>
              <a:rPr lang="en-US" dirty="0" err="1" smtClean="0"/>
              <a:t>m</a:t>
            </a:r>
            <a:r>
              <a:rPr lang="en-US" dirty="0" err="1" smtClean="0"/>
              <a:t>ême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Mesurez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performances</a:t>
            </a:r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Le </a:t>
            </a:r>
            <a:r>
              <a:rPr lang="fr-FR" dirty="0" err="1" smtClean="0"/>
              <a:t>storage</a:t>
            </a:r>
            <a:r>
              <a:rPr lang="fr-FR" dirty="0" smtClean="0"/>
              <a:t> est votre ennemi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Cloud Is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 résumé</a:t>
            </a:r>
            <a:endParaRPr lang="en-US" dirty="0"/>
          </a:p>
        </p:txBody>
      </p:sp>
      <p:pic>
        <p:nvPicPr>
          <p:cNvPr id="5" name="Picture 4" descr="AWS_LOGO_CMY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" y="5153107"/>
            <a:ext cx="3404097" cy="1241146"/>
          </a:xfrm>
          <a:prstGeom prst="rect">
            <a:avLst/>
          </a:prstGeom>
        </p:spPr>
      </p:pic>
      <p:pic>
        <p:nvPicPr>
          <p:cNvPr id="6" name="Picture 5" descr="Linu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31" y="1374036"/>
            <a:ext cx="1216490" cy="1431379"/>
          </a:xfrm>
          <a:prstGeom prst="rect">
            <a:avLst/>
          </a:prstGeom>
        </p:spPr>
      </p:pic>
      <p:pic>
        <p:nvPicPr>
          <p:cNvPr id="7" name="Picture 6" descr="memcach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24" y="1417638"/>
            <a:ext cx="965200" cy="952500"/>
          </a:xfrm>
          <a:prstGeom prst="rect">
            <a:avLst/>
          </a:prstGeom>
        </p:spPr>
      </p:pic>
      <p:pic>
        <p:nvPicPr>
          <p:cNvPr id="8" name="Picture 7" descr="php-coding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9" y="1195439"/>
            <a:ext cx="1677332" cy="1677332"/>
          </a:xfrm>
          <a:prstGeom prst="rect">
            <a:avLst/>
          </a:prstGeom>
        </p:spPr>
      </p:pic>
      <p:pic>
        <p:nvPicPr>
          <p:cNvPr id="9" name="Content Placeholder 11" descr="Database_sharding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r="-1047"/>
          <a:stretch/>
        </p:blipFill>
        <p:spPr>
          <a:xfrm>
            <a:off x="6024630" y="2805415"/>
            <a:ext cx="2103035" cy="1684129"/>
          </a:xfrm>
          <a:prstGeom prst="rect">
            <a:avLst/>
          </a:prstGeom>
        </p:spPr>
      </p:pic>
      <p:pic>
        <p:nvPicPr>
          <p:cNvPr id="10" name="Picture 9" descr="zabbix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9" y="3542601"/>
            <a:ext cx="2169597" cy="569980"/>
          </a:xfrm>
          <a:prstGeom prst="rect">
            <a:avLst/>
          </a:prstGeom>
        </p:spPr>
      </p:pic>
      <p:pic>
        <p:nvPicPr>
          <p:cNvPr id="11" name="Picture 10" descr="redi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8" y="3099957"/>
            <a:ext cx="2632822" cy="1012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3572" y="5597162"/>
            <a:ext cx="126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Pinba</a:t>
            </a:r>
            <a:endParaRPr lang="en-US" sz="3600" b="1" dirty="0"/>
          </a:p>
        </p:txBody>
      </p:sp>
      <p:pic>
        <p:nvPicPr>
          <p:cNvPr id="13" name="Picture 12" descr="Capture d’écran 2010-11-01 à 14.28.0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48" y="4797507"/>
            <a:ext cx="927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Merci</a:t>
            </a:r>
            <a:endParaRPr lang="en-US" dirty="0"/>
          </a:p>
        </p:txBody>
      </p:sp>
      <p:pic>
        <p:nvPicPr>
          <p:cNvPr id="9" name="Picture Placeholder 8" descr="430_02_kiwi_afro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67" r="-16667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dirty="0" err="1" smtClean="0"/>
              <a:t>laurent@weka-ent.com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Entertainment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Développeur</a:t>
            </a:r>
            <a:r>
              <a:rPr lang="en-US" sz="2400" dirty="0" smtClean="0"/>
              <a:t> et </a:t>
            </a:r>
            <a:r>
              <a:rPr lang="en-US" sz="2400" dirty="0" err="1" smtClean="0"/>
              <a:t>éditeur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jeux</a:t>
            </a:r>
            <a:r>
              <a:rPr lang="en-US" sz="2400" dirty="0" smtClean="0"/>
              <a:t> </a:t>
            </a:r>
            <a:r>
              <a:rPr lang="en-US" sz="2400" dirty="0" err="1" smtClean="0"/>
              <a:t>sociaux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smtClean="0"/>
              <a:t>Paris)</a:t>
            </a:r>
          </a:p>
          <a:p>
            <a:r>
              <a:rPr lang="en-US" sz="2400" dirty="0" smtClean="0"/>
              <a:t>Leader </a:t>
            </a:r>
            <a:r>
              <a:rPr lang="en-US" sz="2400" dirty="0" err="1" smtClean="0"/>
              <a:t>francais</a:t>
            </a:r>
            <a:r>
              <a:rPr lang="en-US" sz="2400" dirty="0" smtClean="0"/>
              <a:t>, +60 </a:t>
            </a:r>
            <a:r>
              <a:rPr lang="en-US" sz="2400" dirty="0" err="1" smtClean="0"/>
              <a:t>personnes</a:t>
            </a:r>
            <a:r>
              <a:rPr lang="en-US" sz="2400" dirty="0" smtClean="0"/>
              <a:t> (+40 en 12 </a:t>
            </a:r>
            <a:r>
              <a:rPr lang="en-US" sz="2400" dirty="0" err="1" smtClean="0"/>
              <a:t>mois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+</a:t>
            </a:r>
            <a:r>
              <a:rPr lang="en-US" sz="2400" dirty="0" smtClean="0"/>
              <a:t>2.4 </a:t>
            </a:r>
            <a:r>
              <a:rPr lang="en-US" sz="2400" dirty="0" smtClean="0"/>
              <a:t>M VU </a:t>
            </a:r>
            <a:r>
              <a:rPr lang="en-US" sz="2400" dirty="0" err="1" smtClean="0"/>
              <a:t>mensuels</a:t>
            </a:r>
            <a:r>
              <a:rPr lang="en-US" sz="2400" dirty="0" smtClean="0"/>
              <a:t> / </a:t>
            </a:r>
            <a:r>
              <a:rPr lang="en-US" sz="2400" dirty="0" smtClean="0"/>
              <a:t>+600K </a:t>
            </a:r>
            <a:r>
              <a:rPr lang="en-US" sz="2400" dirty="0" smtClean="0"/>
              <a:t>VU </a:t>
            </a:r>
            <a:r>
              <a:rPr lang="en-US" sz="2400" dirty="0" err="1" smtClean="0"/>
              <a:t>quotidiens</a:t>
            </a:r>
            <a:endParaRPr lang="en-US" sz="2400" dirty="0" smtClean="0"/>
          </a:p>
          <a:p>
            <a:r>
              <a:rPr lang="en-US" sz="2400" dirty="0" smtClean="0"/>
              <a:t>Catalogue </a:t>
            </a:r>
            <a:r>
              <a:rPr lang="en-US" sz="2400" dirty="0" smtClean="0"/>
              <a:t>de 30 </a:t>
            </a:r>
            <a:r>
              <a:rPr lang="en-US" sz="2400" dirty="0" err="1" smtClean="0"/>
              <a:t>jeux</a:t>
            </a:r>
            <a:endParaRPr lang="en-US" sz="2400" dirty="0" smtClean="0"/>
          </a:p>
        </p:txBody>
      </p:sp>
      <p:pic>
        <p:nvPicPr>
          <p:cNvPr id="4" name="Image 8" descr="planche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8" y="3933853"/>
            <a:ext cx="3835810" cy="2512501"/>
          </a:xfrm>
          <a:prstGeom prst="rect">
            <a:avLst/>
          </a:prstGeom>
        </p:spPr>
      </p:pic>
      <p:pic>
        <p:nvPicPr>
          <p:cNvPr id="5" name="Image 14" descr="belote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82" y="5637840"/>
            <a:ext cx="1919612" cy="97664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86545" y="4290061"/>
            <a:ext cx="4096325" cy="1016656"/>
            <a:chOff x="386545" y="4290061"/>
            <a:chExt cx="4096325" cy="1016656"/>
          </a:xfrm>
        </p:grpSpPr>
        <p:pic>
          <p:nvPicPr>
            <p:cNvPr id="6" name="Image 4" descr="logo-iscool-hd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963" y="4290061"/>
              <a:ext cx="2071731" cy="839051"/>
            </a:xfrm>
            <a:prstGeom prst="rect">
              <a:avLst/>
            </a:prstGeom>
          </p:spPr>
        </p:pic>
        <p:pic>
          <p:nvPicPr>
            <p:cNvPr id="7" name="Picture 6" descr="430_02_kiwi_casanov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45" y="4290061"/>
              <a:ext cx="839051" cy="839051"/>
            </a:xfrm>
            <a:prstGeom prst="rect">
              <a:avLst/>
            </a:prstGeom>
          </p:spPr>
        </p:pic>
        <p:pic>
          <p:nvPicPr>
            <p:cNvPr id="8" name="Picture 7" descr="430_03_kiwi_cupido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624" y="4290471"/>
              <a:ext cx="1016246" cy="1016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38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prémices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Septembre</a:t>
            </a:r>
            <a:r>
              <a:rPr lang="en-US" sz="2400" dirty="0" smtClean="0"/>
              <a:t> 2008 : Premiers </a:t>
            </a:r>
            <a:r>
              <a:rPr lang="en-US" sz="2400" dirty="0" err="1" smtClean="0"/>
              <a:t>développements</a:t>
            </a:r>
            <a:r>
              <a:rPr lang="en-US" sz="2400" dirty="0" smtClean="0"/>
              <a:t> Facebook</a:t>
            </a:r>
          </a:p>
          <a:p>
            <a:pPr lvl="1"/>
            <a:r>
              <a:rPr lang="en-US" sz="2400" dirty="0" smtClean="0"/>
              <a:t>Application </a:t>
            </a:r>
            <a:r>
              <a:rPr lang="en-US" sz="2400" dirty="0" err="1" smtClean="0"/>
              <a:t>virale</a:t>
            </a:r>
            <a:r>
              <a:rPr lang="en-US" sz="2400" dirty="0" smtClean="0"/>
              <a:t> </a:t>
            </a:r>
            <a:r>
              <a:rPr lang="en-US" sz="2400" dirty="0" err="1" smtClean="0"/>
              <a:t>d’échange</a:t>
            </a:r>
            <a:r>
              <a:rPr lang="en-US" sz="2400" dirty="0" smtClean="0"/>
              <a:t> de points entre </a:t>
            </a:r>
            <a:r>
              <a:rPr lang="en-US" sz="2400" dirty="0" err="1" smtClean="0"/>
              <a:t>amis</a:t>
            </a:r>
            <a:r>
              <a:rPr lang="en-US" sz="2400" dirty="0" smtClean="0"/>
              <a:t> : </a:t>
            </a:r>
            <a:r>
              <a:rPr lang="en-US" sz="2400" dirty="0" err="1" smtClean="0"/>
              <a:t>IsCool</a:t>
            </a:r>
            <a:endParaRPr lang="en-US" sz="2400" dirty="0" smtClean="0"/>
          </a:p>
          <a:p>
            <a:pPr lvl="1"/>
            <a:r>
              <a:rPr lang="en-US" sz="2400" dirty="0" smtClean="0"/>
              <a:t>LAMP / FBML </a:t>
            </a:r>
            <a:r>
              <a:rPr lang="en-US" sz="2400" dirty="0" err="1" smtClean="0"/>
              <a:t>sur</a:t>
            </a:r>
            <a:r>
              <a:rPr lang="en-US" sz="2400" dirty="0" smtClean="0"/>
              <a:t> Ubuntu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Octobre</a:t>
            </a:r>
            <a:r>
              <a:rPr lang="en-US" sz="2400" dirty="0" smtClean="0"/>
              <a:t> 2008 : </a:t>
            </a:r>
            <a:r>
              <a:rPr lang="en-US" sz="2400" dirty="0" err="1" smtClean="0"/>
              <a:t>Ouverture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l’application</a:t>
            </a:r>
            <a:r>
              <a:rPr lang="en-US" sz="2400" dirty="0"/>
              <a:t> </a:t>
            </a:r>
            <a:r>
              <a:rPr lang="en-US" sz="2400" dirty="0" smtClean="0"/>
              <a:t>au public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Novembre</a:t>
            </a:r>
            <a:r>
              <a:rPr lang="en-US" sz="2400" dirty="0" smtClean="0"/>
              <a:t> 2008 : Les premiers </a:t>
            </a:r>
            <a:r>
              <a:rPr lang="en-US" sz="2400" dirty="0" err="1" smtClean="0"/>
              <a:t>problèmes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81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rverR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82" y="1356542"/>
            <a:ext cx="3180317" cy="47648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5351110-used-red-failed-stamp-isolated-on-white-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37" y="1598930"/>
            <a:ext cx="4294166" cy="4294166"/>
          </a:xfrm>
          <a:prstGeom prst="rect">
            <a:avLst/>
          </a:prstGeom>
        </p:spPr>
      </p:pic>
      <p:pic>
        <p:nvPicPr>
          <p:cNvPr id="9" name="Picture 8" descr="AWS_LOGO_CMY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273300"/>
            <a:ext cx="6302844" cy="229803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 </a:t>
            </a:r>
            <a:r>
              <a:rPr lang="en-US" dirty="0" err="1" smtClean="0"/>
              <a:t>Novembre</a:t>
            </a:r>
            <a:r>
              <a:rPr lang="en-US" dirty="0" smtClean="0"/>
              <a:t> 2008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09700" y="4571339"/>
            <a:ext cx="807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EC2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131335" y="4571339"/>
            <a:ext cx="581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895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Acte</a:t>
            </a:r>
            <a:r>
              <a:rPr lang="en-US" dirty="0" smtClean="0"/>
              <a:t> I : 2008 – S1-2009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apture d’écran 2010-10-31 à 20.24.15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-101"/>
          <a:stretch/>
        </p:blipFill>
        <p:spPr>
          <a:xfrm>
            <a:off x="1" y="3441919"/>
            <a:ext cx="9144000" cy="25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7201" y="2174875"/>
            <a:ext cx="8229600" cy="21374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En 7 </a:t>
            </a:r>
            <a:r>
              <a:rPr lang="en-US" dirty="0" err="1" smtClean="0"/>
              <a:t>mois</a:t>
            </a:r>
            <a:r>
              <a:rPr lang="en-US" dirty="0" smtClean="0"/>
              <a:t>, de 0 </a:t>
            </a:r>
            <a:r>
              <a:rPr lang="en-US" dirty="0" err="1" smtClean="0"/>
              <a:t>à</a:t>
            </a:r>
            <a:r>
              <a:rPr lang="en-US" dirty="0"/>
              <a:t> </a:t>
            </a:r>
            <a:r>
              <a:rPr lang="en-US" dirty="0" smtClean="0"/>
              <a:t>846.000 </a:t>
            </a:r>
            <a:r>
              <a:rPr lang="en-US" dirty="0" err="1" smtClean="0"/>
              <a:t>visiteurs</a:t>
            </a:r>
            <a:r>
              <a:rPr lang="en-US" dirty="0" smtClean="0"/>
              <a:t> </a:t>
            </a:r>
            <a:r>
              <a:rPr lang="en-US" dirty="0" err="1" smtClean="0"/>
              <a:t>uniques</a:t>
            </a:r>
            <a:r>
              <a:rPr lang="en-US" dirty="0" smtClean="0"/>
              <a:t> par jour</a:t>
            </a:r>
          </a:p>
        </p:txBody>
      </p:sp>
    </p:spTree>
    <p:extLst>
      <p:ext uri="{BB962C8B-B14F-4D97-AF65-F5344CB8AC3E}">
        <p14:creationId xmlns:p14="http://schemas.microsoft.com/office/powerpoint/2010/main" val="379702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/ </a:t>
            </a:r>
            <a:r>
              <a:rPr lang="fr-FR" dirty="0" err="1" smtClean="0"/>
              <a:t>Scale</a:t>
            </a:r>
            <a:endParaRPr lang="en-US" dirty="0"/>
          </a:p>
        </p:txBody>
      </p:sp>
      <p:pic>
        <p:nvPicPr>
          <p:cNvPr id="3" name="Picture 2" descr="php-co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99" y="1681084"/>
            <a:ext cx="1677332" cy="1677332"/>
          </a:xfrm>
          <a:prstGeom prst="rect">
            <a:avLst/>
          </a:prstGeom>
        </p:spPr>
      </p:pic>
      <p:pic>
        <p:nvPicPr>
          <p:cNvPr id="4" name="Picture 3" descr="Linu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74" y="1927037"/>
            <a:ext cx="1216490" cy="1431379"/>
          </a:xfrm>
          <a:prstGeom prst="rect">
            <a:avLst/>
          </a:prstGeom>
        </p:spPr>
      </p:pic>
      <p:pic>
        <p:nvPicPr>
          <p:cNvPr id="6" name="Picture 5" descr="memcach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24" y="2117537"/>
            <a:ext cx="965200" cy="952500"/>
          </a:xfrm>
          <a:prstGeom prst="rect">
            <a:avLst/>
          </a:prstGeom>
        </p:spPr>
      </p:pic>
      <p:pic>
        <p:nvPicPr>
          <p:cNvPr id="7" name="Picture 6" descr="php-co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9" y="2396773"/>
            <a:ext cx="1677332" cy="1677332"/>
          </a:xfrm>
          <a:prstGeom prst="rect">
            <a:avLst/>
          </a:prstGeom>
        </p:spPr>
      </p:pic>
      <p:pic>
        <p:nvPicPr>
          <p:cNvPr id="8" name="Picture 7" descr="Linu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24" y="2642726"/>
            <a:ext cx="1216490" cy="1431379"/>
          </a:xfrm>
          <a:prstGeom prst="rect">
            <a:avLst/>
          </a:prstGeom>
        </p:spPr>
      </p:pic>
      <p:pic>
        <p:nvPicPr>
          <p:cNvPr id="9" name="Picture 8" descr="memcach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74" y="2833226"/>
            <a:ext cx="965200" cy="952500"/>
          </a:xfrm>
          <a:prstGeom prst="rect">
            <a:avLst/>
          </a:prstGeom>
        </p:spPr>
      </p:pic>
      <p:pic>
        <p:nvPicPr>
          <p:cNvPr id="10" name="Picture 9" descr="php-co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44" y="3112463"/>
            <a:ext cx="1677332" cy="1677332"/>
          </a:xfrm>
          <a:prstGeom prst="rect">
            <a:avLst/>
          </a:prstGeom>
        </p:spPr>
      </p:pic>
      <p:pic>
        <p:nvPicPr>
          <p:cNvPr id="11" name="Picture 10" descr="Linu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19" y="3358416"/>
            <a:ext cx="1216490" cy="1431379"/>
          </a:xfrm>
          <a:prstGeom prst="rect">
            <a:avLst/>
          </a:prstGeom>
        </p:spPr>
      </p:pic>
      <p:pic>
        <p:nvPicPr>
          <p:cNvPr id="12" name="Picture 11" descr="memcach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69" y="3548916"/>
            <a:ext cx="965200" cy="952500"/>
          </a:xfrm>
          <a:prstGeom prst="rect">
            <a:avLst/>
          </a:prstGeom>
        </p:spPr>
      </p:pic>
      <p:pic>
        <p:nvPicPr>
          <p:cNvPr id="13" name="Picture 12" descr="php-co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4" y="3828152"/>
            <a:ext cx="1677332" cy="1677332"/>
          </a:xfrm>
          <a:prstGeom prst="rect">
            <a:avLst/>
          </a:prstGeom>
        </p:spPr>
      </p:pic>
      <p:pic>
        <p:nvPicPr>
          <p:cNvPr id="14" name="Picture 13" descr="Linu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69" y="4074105"/>
            <a:ext cx="1216490" cy="1431379"/>
          </a:xfrm>
          <a:prstGeom prst="rect">
            <a:avLst/>
          </a:prstGeom>
        </p:spPr>
      </p:pic>
      <p:pic>
        <p:nvPicPr>
          <p:cNvPr id="15" name="Picture 14" descr="memcach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19" y="4264605"/>
            <a:ext cx="965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0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Horizontal</a:t>
            </a:r>
          </a:p>
          <a:p>
            <a:endParaRPr lang="en-US" dirty="0" smtClean="0"/>
          </a:p>
          <a:p>
            <a:r>
              <a:rPr lang="en-US" dirty="0" smtClean="0"/>
              <a:t>Vertical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Database_sharding.jp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r="-1047"/>
          <a:stretch/>
        </p:blipFill>
        <p:spPr>
          <a:xfrm>
            <a:off x="4497388" y="2303295"/>
            <a:ext cx="4411406" cy="3532693"/>
          </a:xfrm>
        </p:spPr>
      </p:pic>
    </p:spTree>
    <p:extLst>
      <p:ext uri="{BB962C8B-B14F-4D97-AF65-F5344CB8AC3E}">
        <p14:creationId xmlns:p14="http://schemas.microsoft.com/office/powerpoint/2010/main" val="12236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ture d’écran 2010-10-31 à 20.2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1" y="1683733"/>
            <a:ext cx="8630772" cy="42521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Acte</a:t>
            </a:r>
            <a:r>
              <a:rPr lang="en-US" dirty="0" smtClean="0"/>
              <a:t> II : S2-2009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3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381</Words>
  <Application>Microsoft Macintosh PowerPoint</Application>
  <PresentationFormat>On-screen Show (4:3)</PresentationFormat>
  <Paragraphs>120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 PHP Forum 2010</vt:lpstr>
      <vt:lpstr>Agenda</vt:lpstr>
      <vt:lpstr>Weka Entertainment</vt:lpstr>
      <vt:lpstr>Les prémices</vt:lpstr>
      <vt:lpstr>16 Novembre 2008</vt:lpstr>
      <vt:lpstr>Acte I : 2008 – S1-2009</vt:lpstr>
      <vt:lpstr>Code / Scale</vt:lpstr>
      <vt:lpstr>Database sharding</vt:lpstr>
      <vt:lpstr>Acte II : S2-2009</vt:lpstr>
      <vt:lpstr>PowerPoint Presentation</vt:lpstr>
      <vt:lpstr>Acte III : 2010</vt:lpstr>
      <vt:lpstr>PowerPoint Presentation</vt:lpstr>
      <vt:lpstr>QoS</vt:lpstr>
      <vt:lpstr>QoS</vt:lpstr>
      <vt:lpstr>Pinba</vt:lpstr>
      <vt:lpstr>Pinba</vt:lpstr>
      <vt:lpstr>PowerPoint Presentation</vt:lpstr>
      <vt:lpstr>PowerPoint Presentation</vt:lpstr>
      <vt:lpstr>Redis…</vt:lpstr>
      <vt:lpstr>DevOP</vt:lpstr>
      <vt:lpstr>Quelques chiffres</vt:lpstr>
      <vt:lpstr>Quelques conseils</vt:lpstr>
      <vt:lpstr>En résumé</vt:lpstr>
      <vt:lpstr>Merci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Forum</dc:title>
  <dc:creator>L L</dc:creator>
  <cp:lastModifiedBy>L L</cp:lastModifiedBy>
  <cp:revision>37</cp:revision>
  <dcterms:created xsi:type="dcterms:W3CDTF">2010-10-31T19:03:42Z</dcterms:created>
  <dcterms:modified xsi:type="dcterms:W3CDTF">2010-11-08T22:44:28Z</dcterms:modified>
</cp:coreProperties>
</file>